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20" r:id="rId17"/>
    <p:sldId id="321" r:id="rId18"/>
    <p:sldId id="322" r:id="rId19"/>
    <p:sldId id="323" r:id="rId20"/>
    <p:sldId id="324" r:id="rId21"/>
    <p:sldId id="325" r:id="rId22"/>
    <p:sldId id="32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A8AE6D-13BF-4C06-8D97-DFC714A13510}">
          <p14:sldIdLst>
            <p14:sldId id="256"/>
            <p14:sldId id="257"/>
            <p14:sldId id="258"/>
            <p14:sldId id="259"/>
            <p14:sldId id="260"/>
            <p14:sldId id="261"/>
            <p14:sldId id="262"/>
            <p14:sldId id="263"/>
            <p14:sldId id="264"/>
            <p14:sldId id="265"/>
            <p14:sldId id="266"/>
            <p14:sldId id="267"/>
            <p14:sldId id="268"/>
            <p14:sldId id="269"/>
            <p14:sldId id="270"/>
            <p14:sldId id="320"/>
            <p14:sldId id="321"/>
            <p14:sldId id="322"/>
            <p14:sldId id="323"/>
            <p14:sldId id="324"/>
            <p14:sldId id="325"/>
            <p14:sldId id="326"/>
          </p14:sldIdLst>
        </p14:section>
        <p14:section name="Untitled Section" id="{7F8FE57D-9DC0-40B4-9B47-28791D6E01F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9" d="100"/>
          <a:sy n="79" d="100"/>
        </p:scale>
        <p:origin x="198" y="78"/>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45EB426-1AC4-4D7B-B085-B24DD9AA50BF}"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3ED4D-DD48-490E-8020-209C7A8CBD7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75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5EB426-1AC4-4D7B-B085-B24DD9AA50BF}"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3ED4D-DD48-490E-8020-209C7A8CBD7D}" type="slidenum">
              <a:rPr lang="en-US" smtClean="0"/>
              <a:t>‹#›</a:t>
            </a:fld>
            <a:endParaRPr lang="en-US"/>
          </a:p>
        </p:txBody>
      </p:sp>
    </p:spTree>
    <p:extLst>
      <p:ext uri="{BB962C8B-B14F-4D97-AF65-F5344CB8AC3E}">
        <p14:creationId xmlns:p14="http://schemas.microsoft.com/office/powerpoint/2010/main" val="89699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5EB426-1AC4-4D7B-B085-B24DD9AA50BF}"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3ED4D-DD48-490E-8020-209C7A8CBD7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91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5EB426-1AC4-4D7B-B085-B24DD9AA50BF}"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3ED4D-DD48-490E-8020-209C7A8CBD7D}" type="slidenum">
              <a:rPr lang="en-US" smtClean="0"/>
              <a:t>‹#›</a:t>
            </a:fld>
            <a:endParaRPr lang="en-US"/>
          </a:p>
        </p:txBody>
      </p:sp>
    </p:spTree>
    <p:extLst>
      <p:ext uri="{BB962C8B-B14F-4D97-AF65-F5344CB8AC3E}">
        <p14:creationId xmlns:p14="http://schemas.microsoft.com/office/powerpoint/2010/main" val="311637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EB426-1AC4-4D7B-B085-B24DD9AA50BF}"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3ED4D-DD48-490E-8020-209C7A8CBD7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5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5EB426-1AC4-4D7B-B085-B24DD9AA50BF}"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3ED4D-DD48-490E-8020-209C7A8CBD7D}" type="slidenum">
              <a:rPr lang="en-US" smtClean="0"/>
              <a:t>‹#›</a:t>
            </a:fld>
            <a:endParaRPr lang="en-US"/>
          </a:p>
        </p:txBody>
      </p:sp>
    </p:spTree>
    <p:extLst>
      <p:ext uri="{BB962C8B-B14F-4D97-AF65-F5344CB8AC3E}">
        <p14:creationId xmlns:p14="http://schemas.microsoft.com/office/powerpoint/2010/main" val="122036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5EB426-1AC4-4D7B-B085-B24DD9AA50BF}"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3ED4D-DD48-490E-8020-209C7A8CBD7D}" type="slidenum">
              <a:rPr lang="en-US" smtClean="0"/>
              <a:t>‹#›</a:t>
            </a:fld>
            <a:endParaRPr lang="en-US"/>
          </a:p>
        </p:txBody>
      </p:sp>
    </p:spTree>
    <p:extLst>
      <p:ext uri="{BB962C8B-B14F-4D97-AF65-F5344CB8AC3E}">
        <p14:creationId xmlns:p14="http://schemas.microsoft.com/office/powerpoint/2010/main" val="237014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5EB426-1AC4-4D7B-B085-B24DD9AA50BF}"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3ED4D-DD48-490E-8020-209C7A8CBD7D}" type="slidenum">
              <a:rPr lang="en-US" smtClean="0"/>
              <a:t>‹#›</a:t>
            </a:fld>
            <a:endParaRPr lang="en-US"/>
          </a:p>
        </p:txBody>
      </p:sp>
    </p:spTree>
    <p:extLst>
      <p:ext uri="{BB962C8B-B14F-4D97-AF65-F5344CB8AC3E}">
        <p14:creationId xmlns:p14="http://schemas.microsoft.com/office/powerpoint/2010/main" val="244181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EB426-1AC4-4D7B-B085-B24DD9AA50BF}"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3ED4D-DD48-490E-8020-209C7A8CBD7D}" type="slidenum">
              <a:rPr lang="en-US" smtClean="0"/>
              <a:t>‹#›</a:t>
            </a:fld>
            <a:endParaRPr lang="en-US"/>
          </a:p>
        </p:txBody>
      </p:sp>
    </p:spTree>
    <p:extLst>
      <p:ext uri="{BB962C8B-B14F-4D97-AF65-F5344CB8AC3E}">
        <p14:creationId xmlns:p14="http://schemas.microsoft.com/office/powerpoint/2010/main" val="115311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EB426-1AC4-4D7B-B085-B24DD9AA50BF}"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3ED4D-DD48-490E-8020-209C7A8CBD7D}" type="slidenum">
              <a:rPr lang="en-US" smtClean="0"/>
              <a:t>‹#›</a:t>
            </a:fld>
            <a:endParaRPr lang="en-US"/>
          </a:p>
        </p:txBody>
      </p:sp>
    </p:spTree>
    <p:extLst>
      <p:ext uri="{BB962C8B-B14F-4D97-AF65-F5344CB8AC3E}">
        <p14:creationId xmlns:p14="http://schemas.microsoft.com/office/powerpoint/2010/main" val="356512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EB426-1AC4-4D7B-B085-B24DD9AA50BF}"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3ED4D-DD48-490E-8020-209C7A8CBD7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58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45EB426-1AC4-4D7B-B085-B24DD9AA50BF}" type="datetimeFigureOut">
              <a:rPr lang="en-US" smtClean="0"/>
              <a:t>5/8/2017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4C3ED4D-DD48-490E-8020-209C7A8CBD7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029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Geography Scrapbook</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Jeny</a:t>
            </a:r>
            <a:r>
              <a:rPr lang="en-US" dirty="0" smtClean="0"/>
              <a:t> Johnson</a:t>
            </a:r>
            <a:endParaRPr lang="en-US" dirty="0"/>
          </a:p>
        </p:txBody>
      </p:sp>
    </p:spTree>
    <p:extLst>
      <p:ext uri="{BB962C8B-B14F-4D97-AF65-F5344CB8AC3E}">
        <p14:creationId xmlns:p14="http://schemas.microsoft.com/office/powerpoint/2010/main" val="3974013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Latin </a:t>
            </a:r>
            <a:r>
              <a:rPr lang="en-US" dirty="0" err="1" smtClean="0"/>
              <a:t>america</a:t>
            </a:r>
            <a:endParaRPr lang="en-US" dirty="0"/>
          </a:p>
        </p:txBody>
      </p:sp>
      <p:sp>
        <p:nvSpPr>
          <p:cNvPr id="4" name="TextBox 3"/>
          <p:cNvSpPr txBox="1"/>
          <p:nvPr/>
        </p:nvSpPr>
        <p:spPr>
          <a:xfrm>
            <a:off x="1249251" y="2084832"/>
            <a:ext cx="2871988" cy="369332"/>
          </a:xfrm>
          <a:prstGeom prst="rect">
            <a:avLst/>
          </a:prstGeom>
          <a:noFill/>
        </p:spPr>
        <p:txBody>
          <a:bodyPr wrap="square" rtlCol="0">
            <a:spAutoFit/>
          </a:bodyPr>
          <a:lstStyle/>
          <a:p>
            <a:r>
              <a:rPr lang="en-US" dirty="0" smtClean="0"/>
              <a:t>Political Map</a:t>
            </a:r>
            <a:endParaRPr lang="en-US" dirty="0"/>
          </a:p>
        </p:txBody>
      </p:sp>
      <p:sp>
        <p:nvSpPr>
          <p:cNvPr id="5" name="TextBox 4"/>
          <p:cNvSpPr txBox="1"/>
          <p:nvPr/>
        </p:nvSpPr>
        <p:spPr>
          <a:xfrm>
            <a:off x="9414223" y="2720840"/>
            <a:ext cx="2659953" cy="3693319"/>
          </a:xfrm>
          <a:prstGeom prst="rect">
            <a:avLst/>
          </a:prstGeom>
          <a:noFill/>
        </p:spPr>
        <p:txBody>
          <a:bodyPr wrap="square" rtlCol="0">
            <a:spAutoFit/>
          </a:bodyPr>
          <a:lstStyle/>
          <a:p>
            <a:r>
              <a:rPr lang="en-US" dirty="0" smtClean="0"/>
              <a:t>Climate Map</a:t>
            </a:r>
          </a:p>
          <a:p>
            <a:r>
              <a:rPr lang="en-US" dirty="0"/>
              <a:t>The climate of Latin America ranges from the hot and humid Amazon River basin to the dry and desert-like conditions of northern Mexico and southern Chile. Rain forest, desert, and savanna are all found in the region. The vegetation varies from rain forests to grass- lands and desert scrub.</a:t>
            </a:r>
          </a:p>
        </p:txBody>
      </p:sp>
      <p:sp>
        <p:nvSpPr>
          <p:cNvPr id="6" name="TextBox 5"/>
          <p:cNvSpPr txBox="1"/>
          <p:nvPr/>
        </p:nvSpPr>
        <p:spPr>
          <a:xfrm>
            <a:off x="4346362" y="1095597"/>
            <a:ext cx="4211058" cy="1477328"/>
          </a:xfrm>
          <a:prstGeom prst="rect">
            <a:avLst/>
          </a:prstGeom>
          <a:noFill/>
        </p:spPr>
        <p:txBody>
          <a:bodyPr wrap="square" rtlCol="0">
            <a:spAutoFit/>
          </a:bodyPr>
          <a:lstStyle/>
          <a:p>
            <a:r>
              <a:rPr lang="en-US" dirty="0" smtClean="0"/>
              <a:t>Physical Map</a:t>
            </a:r>
          </a:p>
          <a:p>
            <a:r>
              <a:rPr lang="en-US" dirty="0" smtClean="0"/>
              <a:t>South American mountains are dominated by the Andes Mountains. The Amazon River runs through South America. The Pampas grasslands run through Argentina.</a:t>
            </a:r>
            <a:endParaRPr lang="en-US" dirty="0"/>
          </a:p>
        </p:txBody>
      </p:sp>
      <p:pic>
        <p:nvPicPr>
          <p:cNvPr id="10242" name="Picture 2" descr="Image result for political map of latin amer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33" y="2691685"/>
            <a:ext cx="2551142" cy="362616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physical map of latin amer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496" y="2691685"/>
            <a:ext cx="2602667" cy="368017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climate map of latin ame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724" y="2720840"/>
            <a:ext cx="2825654" cy="365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80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Latin </a:t>
            </a:r>
            <a:r>
              <a:rPr lang="en-US" dirty="0" err="1" smtClean="0"/>
              <a:t>america</a:t>
            </a:r>
            <a:endParaRPr lang="en-US" dirty="0"/>
          </a:p>
        </p:txBody>
      </p:sp>
      <p:sp>
        <p:nvSpPr>
          <p:cNvPr id="4" name="TextBox 3"/>
          <p:cNvSpPr txBox="1"/>
          <p:nvPr/>
        </p:nvSpPr>
        <p:spPr>
          <a:xfrm>
            <a:off x="4211391" y="1931832"/>
            <a:ext cx="6709893" cy="4524315"/>
          </a:xfrm>
          <a:prstGeom prst="rect">
            <a:avLst/>
          </a:prstGeom>
          <a:noFill/>
        </p:spPr>
        <p:txBody>
          <a:bodyPr wrap="square" rtlCol="0">
            <a:spAutoFit/>
          </a:bodyPr>
          <a:lstStyle/>
          <a:p>
            <a:r>
              <a:rPr lang="en-US" dirty="0" smtClean="0"/>
              <a:t>Communications in South America is a problem because the people need an efficient, accessible, and cost-effective network to connect the residents of the region. A lack of those services contributes to the underdevelopment in parts of the region.</a:t>
            </a:r>
          </a:p>
          <a:p>
            <a:endParaRPr lang="en-US" dirty="0"/>
          </a:p>
          <a:p>
            <a:r>
              <a:rPr lang="en-US" dirty="0" smtClean="0"/>
              <a:t>Inefficient and Costly: It takes great time and effort to construct the poles and lines necessary to provide landline telephone service. There is added </a:t>
            </a:r>
            <a:r>
              <a:rPr lang="en-US" dirty="0" err="1" smtClean="0"/>
              <a:t>expnse</a:t>
            </a:r>
            <a:r>
              <a:rPr lang="en-US" dirty="0" smtClean="0"/>
              <a:t> involved I keeping these networks in working order.</a:t>
            </a:r>
          </a:p>
          <a:p>
            <a:endParaRPr lang="en-US" dirty="0"/>
          </a:p>
          <a:p>
            <a:r>
              <a:rPr lang="en-US" dirty="0" smtClean="0"/>
              <a:t>Lack of Services: Before the explosion of cell phone technology, communications capabilities were limited in many South American countries. </a:t>
            </a:r>
            <a:endParaRPr lang="en-US" dirty="0"/>
          </a:p>
          <a:p>
            <a:endParaRPr lang="en-US" dirty="0" smtClean="0"/>
          </a:p>
          <a:p>
            <a:r>
              <a:rPr lang="en-US" dirty="0" smtClean="0"/>
              <a:t>Solution: Much of South America, like many parts of Africa and Asia, has turned to cell phone technology to enhance the region’s communications capabilities. </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7263" b="17511"/>
          <a:stretch/>
        </p:blipFill>
        <p:spPr>
          <a:xfrm rot="5400000">
            <a:off x="107771" y="3187401"/>
            <a:ext cx="4488288" cy="2166178"/>
          </a:xfrm>
          <a:prstGeom prst="rect">
            <a:avLst/>
          </a:prstGeom>
        </p:spPr>
      </p:pic>
    </p:spTree>
    <p:extLst>
      <p:ext uri="{BB962C8B-B14F-4D97-AF65-F5344CB8AC3E}">
        <p14:creationId xmlns:p14="http://schemas.microsoft.com/office/powerpoint/2010/main" val="30603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Chile - Iquique</a:t>
            </a:r>
            <a:endParaRPr lang="en-US" dirty="0"/>
          </a:p>
        </p:txBody>
      </p:sp>
      <p:pic>
        <p:nvPicPr>
          <p:cNvPr id="16386" name="Picture 2" descr="Image result for playa cavancha bea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093" y="2084832"/>
            <a:ext cx="4250753" cy="311612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iquique on a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682" y="455791"/>
            <a:ext cx="3528228" cy="2059748"/>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clock 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122" y="2084832"/>
            <a:ext cx="1885283" cy="405358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Image result for dreams iqui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865" y="3012721"/>
            <a:ext cx="4061630" cy="28431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1217" y="5355507"/>
            <a:ext cx="3168203" cy="369332"/>
          </a:xfrm>
          <a:prstGeom prst="rect">
            <a:avLst/>
          </a:prstGeom>
          <a:noFill/>
        </p:spPr>
        <p:txBody>
          <a:bodyPr wrap="square" rtlCol="0">
            <a:spAutoFit/>
          </a:bodyPr>
          <a:lstStyle/>
          <a:p>
            <a:r>
              <a:rPr lang="en-US" dirty="0" smtClean="0"/>
              <a:t>Playa </a:t>
            </a:r>
            <a:r>
              <a:rPr lang="en-US" dirty="0" err="1" smtClean="0"/>
              <a:t>Cavancha</a:t>
            </a:r>
            <a:r>
              <a:rPr lang="en-US" dirty="0" smtClean="0"/>
              <a:t> Beach</a:t>
            </a:r>
            <a:endParaRPr lang="en-US" dirty="0"/>
          </a:p>
        </p:txBody>
      </p:sp>
      <p:sp>
        <p:nvSpPr>
          <p:cNvPr id="9" name="TextBox 8"/>
          <p:cNvSpPr txBox="1"/>
          <p:nvPr/>
        </p:nvSpPr>
        <p:spPr>
          <a:xfrm>
            <a:off x="7925292" y="5883877"/>
            <a:ext cx="3168203" cy="369332"/>
          </a:xfrm>
          <a:prstGeom prst="rect">
            <a:avLst/>
          </a:prstGeom>
          <a:noFill/>
        </p:spPr>
        <p:txBody>
          <a:bodyPr wrap="square" rtlCol="0">
            <a:spAutoFit/>
          </a:bodyPr>
          <a:lstStyle/>
          <a:p>
            <a:r>
              <a:rPr lang="en-US" dirty="0" smtClean="0"/>
              <a:t>Dream Iquique Casino</a:t>
            </a:r>
            <a:endParaRPr lang="en-US" dirty="0"/>
          </a:p>
        </p:txBody>
      </p:sp>
      <p:sp>
        <p:nvSpPr>
          <p:cNvPr id="10" name="TextBox 9"/>
          <p:cNvSpPr txBox="1"/>
          <p:nvPr/>
        </p:nvSpPr>
        <p:spPr>
          <a:xfrm>
            <a:off x="4880563" y="1679943"/>
            <a:ext cx="3168203" cy="369332"/>
          </a:xfrm>
          <a:prstGeom prst="rect">
            <a:avLst/>
          </a:prstGeom>
          <a:noFill/>
        </p:spPr>
        <p:txBody>
          <a:bodyPr wrap="square" rtlCol="0">
            <a:spAutoFit/>
          </a:bodyPr>
          <a:lstStyle/>
          <a:p>
            <a:r>
              <a:rPr lang="en-US" dirty="0" smtClean="0"/>
              <a:t>Clock Tower</a:t>
            </a:r>
            <a:endParaRPr lang="en-US" dirty="0"/>
          </a:p>
        </p:txBody>
      </p:sp>
    </p:spTree>
    <p:extLst>
      <p:ext uri="{BB962C8B-B14F-4D97-AF65-F5344CB8AC3E}">
        <p14:creationId xmlns:p14="http://schemas.microsoft.com/office/powerpoint/2010/main" val="94701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Chile - </a:t>
            </a:r>
            <a:r>
              <a:rPr lang="en-US" dirty="0" err="1" smtClean="0"/>
              <a:t>Calama</a:t>
            </a:r>
            <a:endParaRPr lang="en-US" dirty="0"/>
          </a:p>
        </p:txBody>
      </p:sp>
      <p:pic>
        <p:nvPicPr>
          <p:cNvPr id="17410" name="Picture 2" descr="Image result for calama located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502" y="491963"/>
            <a:ext cx="3535206" cy="2063822"/>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lasana cala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012" y="2555785"/>
            <a:ext cx="3521303" cy="2338365"/>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Image result for arbol de piedra cala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1879" y="3413241"/>
            <a:ext cx="3949089" cy="2961817"/>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Image result for laguna colorada cala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5532" y="2649038"/>
            <a:ext cx="3767965" cy="24952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4254" y="4894149"/>
            <a:ext cx="2704563" cy="369332"/>
          </a:xfrm>
          <a:prstGeom prst="rect">
            <a:avLst/>
          </a:prstGeom>
          <a:noFill/>
        </p:spPr>
        <p:txBody>
          <a:bodyPr wrap="square" rtlCol="0">
            <a:spAutoFit/>
          </a:bodyPr>
          <a:lstStyle/>
          <a:p>
            <a:r>
              <a:rPr lang="en-US" dirty="0" err="1" smtClean="0"/>
              <a:t>Lasana</a:t>
            </a:r>
            <a:endParaRPr lang="en-US" dirty="0"/>
          </a:p>
        </p:txBody>
      </p:sp>
      <p:sp>
        <p:nvSpPr>
          <p:cNvPr id="10" name="TextBox 9"/>
          <p:cNvSpPr txBox="1"/>
          <p:nvPr/>
        </p:nvSpPr>
        <p:spPr>
          <a:xfrm>
            <a:off x="9487437" y="5237549"/>
            <a:ext cx="2704563" cy="369332"/>
          </a:xfrm>
          <a:prstGeom prst="rect">
            <a:avLst/>
          </a:prstGeom>
          <a:noFill/>
        </p:spPr>
        <p:txBody>
          <a:bodyPr wrap="square" rtlCol="0">
            <a:spAutoFit/>
          </a:bodyPr>
          <a:lstStyle/>
          <a:p>
            <a:r>
              <a:rPr lang="en-US" dirty="0" smtClean="0"/>
              <a:t>Laguna </a:t>
            </a:r>
            <a:r>
              <a:rPr lang="en-US" dirty="0" err="1" smtClean="0"/>
              <a:t>Colorada</a:t>
            </a:r>
            <a:endParaRPr lang="en-US" dirty="0"/>
          </a:p>
        </p:txBody>
      </p:sp>
      <p:sp>
        <p:nvSpPr>
          <p:cNvPr id="11" name="TextBox 10"/>
          <p:cNvSpPr txBox="1"/>
          <p:nvPr/>
        </p:nvSpPr>
        <p:spPr>
          <a:xfrm>
            <a:off x="5276046" y="2944680"/>
            <a:ext cx="2704563" cy="369332"/>
          </a:xfrm>
          <a:prstGeom prst="rect">
            <a:avLst/>
          </a:prstGeom>
          <a:noFill/>
        </p:spPr>
        <p:txBody>
          <a:bodyPr wrap="square" rtlCol="0">
            <a:spAutoFit/>
          </a:bodyPr>
          <a:lstStyle/>
          <a:p>
            <a:r>
              <a:rPr lang="en-US" dirty="0" err="1" smtClean="0"/>
              <a:t>Arbol</a:t>
            </a:r>
            <a:r>
              <a:rPr lang="en-US" dirty="0" smtClean="0"/>
              <a:t> de </a:t>
            </a:r>
            <a:r>
              <a:rPr lang="en-US" dirty="0" err="1" smtClean="0"/>
              <a:t>Piedra</a:t>
            </a:r>
            <a:endParaRPr lang="en-US" dirty="0"/>
          </a:p>
        </p:txBody>
      </p:sp>
    </p:spTree>
    <p:extLst>
      <p:ext uri="{BB962C8B-B14F-4D97-AF65-F5344CB8AC3E}">
        <p14:creationId xmlns:p14="http://schemas.microsoft.com/office/powerpoint/2010/main" val="107494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Chile – </a:t>
            </a:r>
            <a:r>
              <a:rPr lang="en-US" dirty="0" err="1" smtClean="0"/>
              <a:t>andes</a:t>
            </a:r>
            <a:r>
              <a:rPr lang="en-US" dirty="0" smtClean="0"/>
              <a:t> mountains </a:t>
            </a:r>
            <a:endParaRPr lang="en-US" dirty="0"/>
          </a:p>
        </p:txBody>
      </p:sp>
      <p:pic>
        <p:nvPicPr>
          <p:cNvPr id="18434" name="Picture 2" descr="Image result for andes mountains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054" y="439804"/>
            <a:ext cx="2600325"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e result for andes mount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13" y="2395111"/>
            <a:ext cx="6667500" cy="37528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51539" y="6147962"/>
            <a:ext cx="2704563" cy="369332"/>
          </a:xfrm>
          <a:prstGeom prst="rect">
            <a:avLst/>
          </a:prstGeom>
          <a:noFill/>
        </p:spPr>
        <p:txBody>
          <a:bodyPr wrap="square" rtlCol="0">
            <a:spAutoFit/>
          </a:bodyPr>
          <a:lstStyle/>
          <a:p>
            <a:r>
              <a:rPr lang="en-US" dirty="0" smtClean="0"/>
              <a:t>Andes Mountains</a:t>
            </a:r>
            <a:endParaRPr lang="en-US" dirty="0"/>
          </a:p>
        </p:txBody>
      </p:sp>
    </p:spTree>
    <p:extLst>
      <p:ext uri="{BB962C8B-B14F-4D97-AF65-F5344CB8AC3E}">
        <p14:creationId xmlns:p14="http://schemas.microsoft.com/office/powerpoint/2010/main" val="171153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postcard</a:t>
            </a:r>
            <a:endParaRPr lang="en-US" dirty="0"/>
          </a:p>
        </p:txBody>
      </p:sp>
      <p:pic>
        <p:nvPicPr>
          <p:cNvPr id="9218" name="Picture 2" descr="Image result for post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555" y="1584342"/>
            <a:ext cx="9095703" cy="61850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62897" y="2887682"/>
            <a:ext cx="2833352" cy="3970318"/>
          </a:xfrm>
          <a:prstGeom prst="rect">
            <a:avLst/>
          </a:prstGeom>
          <a:noFill/>
        </p:spPr>
        <p:txBody>
          <a:bodyPr wrap="square" rtlCol="0">
            <a:spAutoFit/>
          </a:bodyPr>
          <a:lstStyle/>
          <a:p>
            <a:r>
              <a:rPr lang="en-US" dirty="0" smtClean="0"/>
              <a:t>Dear Payton,</a:t>
            </a:r>
          </a:p>
          <a:p>
            <a:r>
              <a:rPr lang="en-US" dirty="0" smtClean="0"/>
              <a:t>I traveled to Chile this week and boy o boy did I see some really neat things. The Andes Mountains were one of the coolest things I’ve ever seen. The sites I see in </a:t>
            </a:r>
            <a:r>
              <a:rPr lang="en-US" dirty="0" err="1" smtClean="0"/>
              <a:t>Calama</a:t>
            </a:r>
            <a:r>
              <a:rPr lang="en-US" dirty="0" smtClean="0"/>
              <a:t> were quite neat as well. I can’t wait to show you all my pictures. My next travels will be to Europe! </a:t>
            </a:r>
          </a:p>
          <a:p>
            <a:endParaRPr lang="en-US" dirty="0"/>
          </a:p>
          <a:p>
            <a:r>
              <a:rPr lang="en-US" dirty="0" smtClean="0"/>
              <a:t>Love, </a:t>
            </a:r>
            <a:br>
              <a:rPr lang="en-US" dirty="0" smtClean="0"/>
            </a:br>
            <a:r>
              <a:rPr lang="en-US" dirty="0" err="1" smtClean="0"/>
              <a:t>Jeny</a:t>
            </a:r>
            <a:endParaRPr lang="en-US" dirty="0"/>
          </a:p>
        </p:txBody>
      </p:sp>
    </p:spTree>
    <p:extLst>
      <p:ext uri="{BB962C8B-B14F-4D97-AF65-F5344CB8AC3E}">
        <p14:creationId xmlns:p14="http://schemas.microsoft.com/office/powerpoint/2010/main" val="382390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Bolivia</a:t>
            </a:r>
            <a:endParaRPr lang="en-US" dirty="0"/>
          </a:p>
        </p:txBody>
      </p:sp>
      <p:pic>
        <p:nvPicPr>
          <p:cNvPr id="4" name="Content Placeholder 3"/>
          <p:cNvPicPr>
            <a:picLocks noGrp="1" noChangeAspect="1"/>
          </p:cNvPicPr>
          <p:nvPr>
            <p:ph idx="1"/>
          </p:nvPr>
        </p:nvPicPr>
        <p:blipFill>
          <a:blip r:embed="rId2"/>
          <a:stretch>
            <a:fillRect/>
          </a:stretch>
        </p:blipFill>
        <p:spPr>
          <a:xfrm>
            <a:off x="4010856" y="2286000"/>
            <a:ext cx="3746426" cy="4022725"/>
          </a:xfrm>
          <a:prstGeom prst="rect">
            <a:avLst/>
          </a:prstGeom>
        </p:spPr>
      </p:pic>
      <p:sp>
        <p:nvSpPr>
          <p:cNvPr id="5" name="TextBox 4"/>
          <p:cNvSpPr txBox="1"/>
          <p:nvPr/>
        </p:nvSpPr>
        <p:spPr>
          <a:xfrm>
            <a:off x="850006" y="2768958"/>
            <a:ext cx="2794715" cy="369332"/>
          </a:xfrm>
          <a:prstGeom prst="rect">
            <a:avLst/>
          </a:prstGeom>
          <a:noFill/>
        </p:spPr>
        <p:txBody>
          <a:bodyPr wrap="square" rtlCol="0">
            <a:spAutoFit/>
          </a:bodyPr>
          <a:lstStyle/>
          <a:p>
            <a:r>
              <a:rPr lang="en-US" dirty="0" smtClean="0"/>
              <a:t>Political Map</a:t>
            </a:r>
            <a:endParaRPr lang="en-US" dirty="0"/>
          </a:p>
        </p:txBody>
      </p:sp>
    </p:spTree>
    <p:extLst>
      <p:ext uri="{BB962C8B-B14F-4D97-AF65-F5344CB8AC3E}">
        <p14:creationId xmlns:p14="http://schemas.microsoft.com/office/powerpoint/2010/main" val="2842785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Bolivia</a:t>
            </a:r>
          </a:p>
        </p:txBody>
      </p:sp>
      <p:pic>
        <p:nvPicPr>
          <p:cNvPr id="4" name="Content Placeholder 3"/>
          <p:cNvPicPr>
            <a:picLocks noGrp="1" noChangeAspect="1"/>
          </p:cNvPicPr>
          <p:nvPr>
            <p:ph idx="1"/>
          </p:nvPr>
        </p:nvPicPr>
        <p:blipFill>
          <a:blip r:embed="rId2"/>
          <a:stretch>
            <a:fillRect/>
          </a:stretch>
        </p:blipFill>
        <p:spPr>
          <a:xfrm>
            <a:off x="7874992" y="2084832"/>
            <a:ext cx="3693962" cy="4022725"/>
          </a:xfrm>
          <a:prstGeom prst="rect">
            <a:avLst/>
          </a:prstGeom>
        </p:spPr>
      </p:pic>
      <p:sp>
        <p:nvSpPr>
          <p:cNvPr id="6" name="TextBox 5"/>
          <p:cNvSpPr txBox="1"/>
          <p:nvPr/>
        </p:nvSpPr>
        <p:spPr>
          <a:xfrm>
            <a:off x="695459" y="2240924"/>
            <a:ext cx="6323527" cy="1200329"/>
          </a:xfrm>
          <a:prstGeom prst="rect">
            <a:avLst/>
          </a:prstGeom>
          <a:noFill/>
        </p:spPr>
        <p:txBody>
          <a:bodyPr wrap="square" rtlCol="0">
            <a:spAutoFit/>
          </a:bodyPr>
          <a:lstStyle/>
          <a:p>
            <a:r>
              <a:rPr lang="en-US" smtClean="0"/>
              <a:t>Bolivia's western half is covered by the Andes, as three meandering high mountain chains dominate the landscape. The eastern slopes of the Cordillera Oriental descend gently into rolling hills; numerous rivers flow eastward here, forming long narrow valleys.</a:t>
            </a:r>
            <a:endParaRPr lang="en-US"/>
          </a:p>
        </p:txBody>
      </p:sp>
    </p:spTree>
    <p:extLst>
      <p:ext uri="{BB962C8B-B14F-4D97-AF65-F5344CB8AC3E}">
        <p14:creationId xmlns:p14="http://schemas.microsoft.com/office/powerpoint/2010/main" val="1433006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Bolivia</a:t>
            </a:r>
          </a:p>
        </p:txBody>
      </p:sp>
      <p:pic>
        <p:nvPicPr>
          <p:cNvPr id="6" name="Content Placeholder 5"/>
          <p:cNvPicPr>
            <a:picLocks noGrp="1" noChangeAspect="1"/>
          </p:cNvPicPr>
          <p:nvPr>
            <p:ph idx="1"/>
          </p:nvPr>
        </p:nvPicPr>
        <p:blipFill>
          <a:blip r:embed="rId2"/>
          <a:stretch>
            <a:fillRect/>
          </a:stretch>
        </p:blipFill>
        <p:spPr>
          <a:xfrm>
            <a:off x="5884164" y="1964029"/>
            <a:ext cx="5485534" cy="4022725"/>
          </a:xfrm>
          <a:prstGeom prst="rect">
            <a:avLst/>
          </a:prstGeom>
        </p:spPr>
      </p:pic>
      <p:sp>
        <p:nvSpPr>
          <p:cNvPr id="7" name="TextBox 6"/>
          <p:cNvSpPr txBox="1"/>
          <p:nvPr/>
        </p:nvSpPr>
        <p:spPr>
          <a:xfrm>
            <a:off x="669701" y="2472744"/>
            <a:ext cx="4172755" cy="2031325"/>
          </a:xfrm>
          <a:prstGeom prst="rect">
            <a:avLst/>
          </a:prstGeom>
          <a:noFill/>
        </p:spPr>
        <p:txBody>
          <a:bodyPr wrap="square" rtlCol="0">
            <a:spAutoFit/>
          </a:bodyPr>
          <a:lstStyle/>
          <a:p>
            <a:r>
              <a:rPr lang="en-US" smtClean="0"/>
              <a:t>In general the climates in Bolivia are dictated mostly by altitude not latitude. ... There are basically five separate climatic regions: The Andes and Altiplano, the Yungas and Chapare, the temperate valleys, the Chaco and the tropical lowlands of the upper Amazon basin.</a:t>
            </a:r>
            <a:endParaRPr lang="en-US" dirty="0"/>
          </a:p>
        </p:txBody>
      </p:sp>
    </p:spTree>
    <p:extLst>
      <p:ext uri="{BB962C8B-B14F-4D97-AF65-F5344CB8AC3E}">
        <p14:creationId xmlns:p14="http://schemas.microsoft.com/office/powerpoint/2010/main" val="140233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a:t>
            </a:r>
            <a:r>
              <a:rPr lang="en-US" dirty="0" err="1" smtClean="0"/>
              <a:t>Boliva</a:t>
            </a:r>
            <a:endParaRPr lang="en-US" dirty="0"/>
          </a:p>
        </p:txBody>
      </p:sp>
      <p:sp>
        <p:nvSpPr>
          <p:cNvPr id="3" name="Content Placeholder 2"/>
          <p:cNvSpPr>
            <a:spLocks noGrp="1"/>
          </p:cNvSpPr>
          <p:nvPr>
            <p:ph idx="1"/>
          </p:nvPr>
        </p:nvSpPr>
        <p:spPr/>
        <p:txBody>
          <a:bodyPr/>
          <a:lstStyle/>
          <a:p>
            <a:r>
              <a:rPr lang="en-US" dirty="0"/>
              <a:t>According to the CIA, the most pressing environmental </a:t>
            </a:r>
            <a:r>
              <a:rPr lang="en-US" b="1" dirty="0"/>
              <a:t>issues in Bolivia</a:t>
            </a:r>
            <a:r>
              <a:rPr lang="en-US" dirty="0"/>
              <a:t> are “the clearing of land for agricultural purposes and the international demand for tropical timber are contributing to deforestation; soil erosion from overgrazing and poor cultivation methods</a:t>
            </a:r>
          </a:p>
        </p:txBody>
      </p:sp>
      <p:pic>
        <p:nvPicPr>
          <p:cNvPr id="40962" name="Picture 2" descr="Image result for problems in bolivia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055" y="3498950"/>
            <a:ext cx="4696417" cy="301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0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a:t>
            </a:r>
            <a:endParaRPr lang="en-US" dirty="0"/>
          </a:p>
        </p:txBody>
      </p:sp>
      <p:pic>
        <p:nvPicPr>
          <p:cNvPr id="1026" name="Picture 2" descr="Image result for political map of north ame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2025" y="1797252"/>
            <a:ext cx="6072131" cy="47304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73498" y="1900166"/>
            <a:ext cx="3438660" cy="369332"/>
          </a:xfrm>
          <a:prstGeom prst="rect">
            <a:avLst/>
          </a:prstGeom>
          <a:noFill/>
        </p:spPr>
        <p:txBody>
          <a:bodyPr wrap="square" rtlCol="0">
            <a:spAutoFit/>
          </a:bodyPr>
          <a:lstStyle/>
          <a:p>
            <a:r>
              <a:rPr lang="en-US" dirty="0" smtClean="0"/>
              <a:t>Political Map</a:t>
            </a:r>
            <a:endParaRPr lang="en-US" dirty="0"/>
          </a:p>
        </p:txBody>
      </p:sp>
    </p:spTree>
    <p:extLst>
      <p:ext uri="{BB962C8B-B14F-4D97-AF65-F5344CB8AC3E}">
        <p14:creationId xmlns:p14="http://schemas.microsoft.com/office/powerpoint/2010/main" val="3851112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Boliva</a:t>
            </a:r>
            <a:r>
              <a:rPr lang="en-US" dirty="0" smtClean="0"/>
              <a:t> - </a:t>
            </a:r>
            <a:r>
              <a:rPr lang="en-US" dirty="0" err="1" smtClean="0"/>
              <a:t>sucre</a:t>
            </a:r>
            <a:endParaRPr lang="en-US" dirty="0"/>
          </a:p>
        </p:txBody>
      </p:sp>
      <p:pic>
        <p:nvPicPr>
          <p:cNvPr id="41986" name="Picture 2" descr="Image result for sucre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234" y="418564"/>
            <a:ext cx="28479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Image result for sucre cathed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71" y="2084832"/>
            <a:ext cx="3721995" cy="2476368"/>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Image result for parque bolivar suc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0277" y="4117057"/>
            <a:ext cx="4716306" cy="2501071"/>
          </a:xfrm>
          <a:prstGeom prst="rect">
            <a:avLst/>
          </a:prstGeom>
          <a:noFill/>
          <a:extLst>
            <a:ext uri="{909E8E84-426E-40DD-AFC4-6F175D3DCCD1}">
              <a14:hiddenFill xmlns:a14="http://schemas.microsoft.com/office/drawing/2010/main">
                <a:solidFill>
                  <a:srgbClr val="FFFFFF"/>
                </a:solidFill>
              </a14:hiddenFill>
            </a:ext>
          </a:extLst>
        </p:spPr>
      </p:pic>
      <p:pic>
        <p:nvPicPr>
          <p:cNvPr id="41992" name="Picture 8" descr="Image result for tanga tanga boliv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6503" y="3645759"/>
            <a:ext cx="3704823" cy="27786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1971" y="4726546"/>
            <a:ext cx="2034863" cy="369332"/>
          </a:xfrm>
          <a:prstGeom prst="rect">
            <a:avLst/>
          </a:prstGeom>
          <a:noFill/>
        </p:spPr>
        <p:txBody>
          <a:bodyPr wrap="square" rtlCol="0">
            <a:spAutoFit/>
          </a:bodyPr>
          <a:lstStyle/>
          <a:p>
            <a:r>
              <a:rPr lang="en-US" dirty="0" smtClean="0"/>
              <a:t>Sucre Cathedral</a:t>
            </a:r>
            <a:endParaRPr lang="en-US" dirty="0"/>
          </a:p>
        </p:txBody>
      </p:sp>
      <p:sp>
        <p:nvSpPr>
          <p:cNvPr id="9" name="TextBox 8"/>
          <p:cNvSpPr txBox="1"/>
          <p:nvPr/>
        </p:nvSpPr>
        <p:spPr>
          <a:xfrm>
            <a:off x="8396688" y="3777844"/>
            <a:ext cx="2034863" cy="369332"/>
          </a:xfrm>
          <a:prstGeom prst="rect">
            <a:avLst/>
          </a:prstGeom>
          <a:noFill/>
        </p:spPr>
        <p:txBody>
          <a:bodyPr wrap="square" rtlCol="0">
            <a:spAutoFit/>
          </a:bodyPr>
          <a:lstStyle/>
          <a:p>
            <a:r>
              <a:rPr lang="en-US" dirty="0" err="1" smtClean="0"/>
              <a:t>Tanga</a:t>
            </a:r>
            <a:r>
              <a:rPr lang="en-US" dirty="0" smtClean="0"/>
              <a:t> </a:t>
            </a:r>
            <a:r>
              <a:rPr lang="en-US" dirty="0" err="1" smtClean="0"/>
              <a:t>Tanga</a:t>
            </a:r>
            <a:endParaRPr lang="en-US" dirty="0"/>
          </a:p>
        </p:txBody>
      </p:sp>
      <p:sp>
        <p:nvSpPr>
          <p:cNvPr id="10" name="TextBox 9"/>
          <p:cNvSpPr txBox="1"/>
          <p:nvPr/>
        </p:nvSpPr>
        <p:spPr>
          <a:xfrm>
            <a:off x="4644151" y="3645759"/>
            <a:ext cx="2034863" cy="369332"/>
          </a:xfrm>
          <a:prstGeom prst="rect">
            <a:avLst/>
          </a:prstGeom>
          <a:noFill/>
        </p:spPr>
        <p:txBody>
          <a:bodyPr wrap="square" rtlCol="0">
            <a:spAutoFit/>
          </a:bodyPr>
          <a:lstStyle/>
          <a:p>
            <a:r>
              <a:rPr lang="en-US" dirty="0" err="1" smtClean="0"/>
              <a:t>Parque</a:t>
            </a:r>
            <a:r>
              <a:rPr lang="en-US" dirty="0" smtClean="0"/>
              <a:t> Bolivar</a:t>
            </a:r>
            <a:endParaRPr lang="en-US" dirty="0"/>
          </a:p>
        </p:txBody>
      </p:sp>
    </p:spTree>
    <p:extLst>
      <p:ext uri="{BB962C8B-B14F-4D97-AF65-F5344CB8AC3E}">
        <p14:creationId xmlns:p14="http://schemas.microsoft.com/office/powerpoint/2010/main" val="2993758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Boliva</a:t>
            </a:r>
            <a:r>
              <a:rPr lang="en-US" dirty="0" smtClean="0"/>
              <a:t> – lake </a:t>
            </a:r>
            <a:r>
              <a:rPr lang="en-US" dirty="0" err="1" smtClean="0"/>
              <a:t>titicaca</a:t>
            </a:r>
            <a:endParaRPr lang="en-US" dirty="0"/>
          </a:p>
        </p:txBody>
      </p:sp>
      <p:pic>
        <p:nvPicPr>
          <p:cNvPr id="43010" name="Picture 2" descr="Image result for lake titicaca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986" y="585216"/>
            <a:ext cx="3543300" cy="3886201"/>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Image result for lake titica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17" y="2528316"/>
            <a:ext cx="6514670" cy="400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773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postcard</a:t>
            </a:r>
            <a:endParaRPr lang="en-US" dirty="0"/>
          </a:p>
        </p:txBody>
      </p:sp>
      <p:pic>
        <p:nvPicPr>
          <p:cNvPr id="29698" name="Picture 2" descr="Image result for post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986" y="1704378"/>
            <a:ext cx="7246466" cy="48333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23505" y="2292439"/>
            <a:ext cx="2640169" cy="3416320"/>
          </a:xfrm>
          <a:prstGeom prst="rect">
            <a:avLst/>
          </a:prstGeom>
          <a:noFill/>
        </p:spPr>
        <p:txBody>
          <a:bodyPr wrap="square" rtlCol="0">
            <a:spAutoFit/>
          </a:bodyPr>
          <a:lstStyle/>
          <a:p>
            <a:r>
              <a:rPr lang="en-US" dirty="0" smtClean="0"/>
              <a:t>Dear Payton,</a:t>
            </a:r>
          </a:p>
          <a:p>
            <a:r>
              <a:rPr lang="en-US" dirty="0" smtClean="0"/>
              <a:t>I’m finally coming home. My journey has come to an end. I had a great time in Bolivia too. Lake Titicaca was my favorite place. It was beautiful. We should go there together sometime! I will see you soon!</a:t>
            </a:r>
          </a:p>
          <a:p>
            <a:endParaRPr lang="en-US" dirty="0"/>
          </a:p>
          <a:p>
            <a:r>
              <a:rPr lang="en-US" dirty="0" err="1" smtClean="0"/>
              <a:t>Jeny</a:t>
            </a:r>
            <a:endParaRPr lang="en-US" dirty="0"/>
          </a:p>
        </p:txBody>
      </p:sp>
    </p:spTree>
    <p:extLst>
      <p:ext uri="{BB962C8B-B14F-4D97-AF65-F5344CB8AC3E}">
        <p14:creationId xmlns:p14="http://schemas.microsoft.com/office/powerpoint/2010/main" val="353548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a:t>
            </a:r>
            <a:endParaRPr lang="en-US" dirty="0"/>
          </a:p>
        </p:txBody>
      </p:sp>
      <p:pic>
        <p:nvPicPr>
          <p:cNvPr id="2050" name="Picture 2" descr="Image result for physical map of north ame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22772" y="1244472"/>
            <a:ext cx="4341161" cy="50900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07628" y="585216"/>
            <a:ext cx="3438660" cy="369332"/>
          </a:xfrm>
          <a:prstGeom prst="rect">
            <a:avLst/>
          </a:prstGeom>
          <a:noFill/>
        </p:spPr>
        <p:txBody>
          <a:bodyPr wrap="square" rtlCol="0">
            <a:spAutoFit/>
          </a:bodyPr>
          <a:lstStyle/>
          <a:p>
            <a:r>
              <a:rPr lang="en-US" dirty="0" smtClean="0"/>
              <a:t>Physical Map</a:t>
            </a:r>
            <a:endParaRPr lang="en-US" dirty="0"/>
          </a:p>
        </p:txBody>
      </p:sp>
      <p:sp>
        <p:nvSpPr>
          <p:cNvPr id="4" name="TextBox 3"/>
          <p:cNvSpPr txBox="1"/>
          <p:nvPr/>
        </p:nvSpPr>
        <p:spPr>
          <a:xfrm>
            <a:off x="1844899" y="2084832"/>
            <a:ext cx="4275785" cy="1200329"/>
          </a:xfrm>
          <a:prstGeom prst="rect">
            <a:avLst/>
          </a:prstGeom>
          <a:noFill/>
        </p:spPr>
        <p:txBody>
          <a:bodyPr wrap="square" rtlCol="0">
            <a:spAutoFit/>
          </a:bodyPr>
          <a:lstStyle/>
          <a:p>
            <a:r>
              <a:rPr lang="en-US" dirty="0" smtClean="0"/>
              <a:t>North America has many different geographical features. There are mountains to the west and the east of each ocean. The middle of the region is pretty flat.</a:t>
            </a:r>
            <a:endParaRPr lang="en-US" dirty="0"/>
          </a:p>
        </p:txBody>
      </p:sp>
    </p:spTree>
    <p:extLst>
      <p:ext uri="{BB962C8B-B14F-4D97-AF65-F5344CB8AC3E}">
        <p14:creationId xmlns:p14="http://schemas.microsoft.com/office/powerpoint/2010/main" val="423521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t>
            </a:r>
            <a:r>
              <a:rPr lang="en-US" dirty="0" err="1" smtClean="0"/>
              <a:t>america</a:t>
            </a:r>
            <a:endParaRPr lang="en-US" dirty="0"/>
          </a:p>
        </p:txBody>
      </p:sp>
      <p:pic>
        <p:nvPicPr>
          <p:cNvPr id="4" name="Picture 6" descr="Image result for climate map of north ame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3719" y="2389031"/>
            <a:ext cx="4310062" cy="4022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45504" y="1898484"/>
            <a:ext cx="3438660" cy="369332"/>
          </a:xfrm>
          <a:prstGeom prst="rect">
            <a:avLst/>
          </a:prstGeom>
          <a:noFill/>
        </p:spPr>
        <p:txBody>
          <a:bodyPr wrap="square" rtlCol="0">
            <a:spAutoFit/>
          </a:bodyPr>
          <a:lstStyle/>
          <a:p>
            <a:r>
              <a:rPr lang="en-US" dirty="0" smtClean="0"/>
              <a:t>Climate Map</a:t>
            </a:r>
            <a:endParaRPr lang="en-US" dirty="0"/>
          </a:p>
        </p:txBody>
      </p:sp>
      <p:sp>
        <p:nvSpPr>
          <p:cNvPr id="7" name="TextBox 6"/>
          <p:cNvSpPr txBox="1"/>
          <p:nvPr/>
        </p:nvSpPr>
        <p:spPr>
          <a:xfrm>
            <a:off x="6454998" y="1898484"/>
            <a:ext cx="4595075" cy="1754326"/>
          </a:xfrm>
          <a:prstGeom prst="rect">
            <a:avLst/>
          </a:prstGeom>
          <a:noFill/>
        </p:spPr>
        <p:txBody>
          <a:bodyPr wrap="square" rtlCol="0">
            <a:spAutoFit/>
          </a:bodyPr>
          <a:lstStyle/>
          <a:p>
            <a:r>
              <a:rPr lang="en-US" dirty="0" smtClean="0"/>
              <a:t>The climates of North America vary greatly. In the Midwest of the United States, summers are hot and winters are very cold. The farther north you go, the cold it gets. The farther south, the hotter it gets. Also the northeast can get very cold in the winters as well. </a:t>
            </a:r>
            <a:endParaRPr lang="en-US" dirty="0"/>
          </a:p>
        </p:txBody>
      </p:sp>
    </p:spTree>
    <p:extLst>
      <p:ext uri="{BB962C8B-B14F-4D97-AF65-F5344CB8AC3E}">
        <p14:creationId xmlns:p14="http://schemas.microsoft.com/office/powerpoint/2010/main" val="261582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a:t>
            </a:r>
            <a:endParaRPr lang="en-US" dirty="0"/>
          </a:p>
        </p:txBody>
      </p:sp>
      <p:sp>
        <p:nvSpPr>
          <p:cNvPr id="3" name="Content Placeholder 2"/>
          <p:cNvSpPr>
            <a:spLocks noGrp="1"/>
          </p:cNvSpPr>
          <p:nvPr>
            <p:ph idx="1"/>
          </p:nvPr>
        </p:nvSpPr>
        <p:spPr>
          <a:xfrm>
            <a:off x="1024128" y="2084832"/>
            <a:ext cx="5119095" cy="4023360"/>
          </a:xfrm>
        </p:spPr>
        <p:txBody>
          <a:bodyPr/>
          <a:lstStyle/>
          <a:p>
            <a:r>
              <a:rPr lang="en-US" dirty="0" smtClean="0"/>
              <a:t>A major problem in North America is an environmental crisis. The US and Canada have mismanaged resources in the past. Pollutants that were released into the air have caused acid rain, smog, and water pollution. New technologies, alternative energy sources, and stricter environmental standards are some ways the United States and Canada are repairing the environment. Many wetlands have been lost because of this.</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4680" t="3725" r="8033" b="8110"/>
          <a:stretch/>
        </p:blipFill>
        <p:spPr>
          <a:xfrm rot="5400000">
            <a:off x="7864369" y="610346"/>
            <a:ext cx="2904959" cy="2854700"/>
          </a:xfrm>
          <a:prstGeom prst="rect">
            <a:avLst/>
          </a:prstGeom>
        </p:spPr>
      </p:pic>
      <p:pic>
        <p:nvPicPr>
          <p:cNvPr id="7170" name="Picture 2" descr="Image result for effects of acid rain in 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598" y="3889113"/>
            <a:ext cx="400050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423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 Las </a:t>
            </a:r>
            <a:r>
              <a:rPr lang="en-US" dirty="0" err="1" smtClean="0"/>
              <a:t>vegas</a:t>
            </a:r>
            <a:endParaRPr lang="en-US" dirty="0"/>
          </a:p>
        </p:txBody>
      </p:sp>
      <p:pic>
        <p:nvPicPr>
          <p:cNvPr id="3074" name="Picture 2" descr="Image result for where is las vegas on a ma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8573" y="2138943"/>
            <a:ext cx="2909819" cy="205869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stratosphere las veg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stratosphere las veg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8781" y="585216"/>
            <a:ext cx="3760639" cy="36808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21148" y="4492804"/>
            <a:ext cx="3299791" cy="369332"/>
          </a:xfrm>
          <a:prstGeom prst="rect">
            <a:avLst/>
          </a:prstGeom>
          <a:noFill/>
        </p:spPr>
        <p:txBody>
          <a:bodyPr wrap="square" rtlCol="0">
            <a:spAutoFit/>
          </a:bodyPr>
          <a:lstStyle/>
          <a:p>
            <a:r>
              <a:rPr lang="en-US" dirty="0" smtClean="0"/>
              <a:t>Stratosphere</a:t>
            </a:r>
            <a:endParaRPr lang="en-US" dirty="0"/>
          </a:p>
        </p:txBody>
      </p:sp>
      <p:pic>
        <p:nvPicPr>
          <p:cNvPr id="3084" name="Picture 12" descr="Image result for fremont street experi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4916" y="2256685"/>
            <a:ext cx="3511268" cy="18375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34916" y="4251752"/>
            <a:ext cx="3629229" cy="369332"/>
          </a:xfrm>
          <a:prstGeom prst="rect">
            <a:avLst/>
          </a:prstGeom>
          <a:noFill/>
        </p:spPr>
        <p:txBody>
          <a:bodyPr wrap="square" rtlCol="0">
            <a:spAutoFit/>
          </a:bodyPr>
          <a:lstStyle/>
          <a:p>
            <a:r>
              <a:rPr lang="en-US" dirty="0" smtClean="0"/>
              <a:t>Fremont Street Experience</a:t>
            </a:r>
            <a:endParaRPr lang="en-US" dirty="0"/>
          </a:p>
        </p:txBody>
      </p:sp>
      <p:pic>
        <p:nvPicPr>
          <p:cNvPr id="3086" name="Picture 14" descr="Image result for the venetian las veg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573" y="4718014"/>
            <a:ext cx="3072839" cy="20485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34916" y="5742293"/>
            <a:ext cx="3299791" cy="369332"/>
          </a:xfrm>
          <a:prstGeom prst="rect">
            <a:avLst/>
          </a:prstGeom>
          <a:noFill/>
        </p:spPr>
        <p:txBody>
          <a:bodyPr wrap="square" rtlCol="0">
            <a:spAutoFit/>
          </a:bodyPr>
          <a:lstStyle/>
          <a:p>
            <a:r>
              <a:rPr lang="en-US" dirty="0" smtClean="0"/>
              <a:t>Venetian</a:t>
            </a:r>
            <a:endParaRPr lang="en-US" dirty="0"/>
          </a:p>
        </p:txBody>
      </p:sp>
    </p:spTree>
    <p:extLst>
      <p:ext uri="{BB962C8B-B14F-4D97-AF65-F5344CB8AC3E}">
        <p14:creationId xmlns:p14="http://schemas.microsoft.com/office/powerpoint/2010/main" val="373700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 New </a:t>
            </a:r>
            <a:r>
              <a:rPr lang="en-US" dirty="0" err="1" smtClean="0"/>
              <a:t>york</a:t>
            </a:r>
            <a:endParaRPr lang="en-US" dirty="0"/>
          </a:p>
        </p:txBody>
      </p:sp>
      <p:pic>
        <p:nvPicPr>
          <p:cNvPr id="5122" name="Picture 2" descr="Image result for where is newyork located on th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294" y="294512"/>
            <a:ext cx="3334600" cy="23592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entral 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37" y="2876929"/>
            <a:ext cx="3704923" cy="2469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7279" y="5346879"/>
            <a:ext cx="3000778" cy="369332"/>
          </a:xfrm>
          <a:prstGeom prst="rect">
            <a:avLst/>
          </a:prstGeom>
          <a:noFill/>
        </p:spPr>
        <p:txBody>
          <a:bodyPr wrap="square" rtlCol="0">
            <a:spAutoFit/>
          </a:bodyPr>
          <a:lstStyle/>
          <a:p>
            <a:r>
              <a:rPr lang="en-US" dirty="0" smtClean="0"/>
              <a:t>Central Park</a:t>
            </a:r>
            <a:endParaRPr lang="en-US" dirty="0"/>
          </a:p>
        </p:txBody>
      </p:sp>
      <p:sp>
        <p:nvSpPr>
          <p:cNvPr id="7" name="TextBox 6"/>
          <p:cNvSpPr txBox="1"/>
          <p:nvPr/>
        </p:nvSpPr>
        <p:spPr>
          <a:xfrm>
            <a:off x="5217016" y="5570065"/>
            <a:ext cx="3000778" cy="369332"/>
          </a:xfrm>
          <a:prstGeom prst="rect">
            <a:avLst/>
          </a:prstGeom>
          <a:noFill/>
        </p:spPr>
        <p:txBody>
          <a:bodyPr wrap="square" rtlCol="0">
            <a:spAutoFit/>
          </a:bodyPr>
          <a:lstStyle/>
          <a:p>
            <a:r>
              <a:rPr lang="en-US" dirty="0" smtClean="0"/>
              <a:t>Empire State Building</a:t>
            </a:r>
            <a:endParaRPr lang="en-US" dirty="0"/>
          </a:p>
        </p:txBody>
      </p:sp>
      <p:sp>
        <p:nvSpPr>
          <p:cNvPr id="8" name="TextBox 7"/>
          <p:cNvSpPr txBox="1"/>
          <p:nvPr/>
        </p:nvSpPr>
        <p:spPr>
          <a:xfrm>
            <a:off x="9191222" y="5897659"/>
            <a:ext cx="3000778" cy="369332"/>
          </a:xfrm>
          <a:prstGeom prst="rect">
            <a:avLst/>
          </a:prstGeom>
          <a:noFill/>
        </p:spPr>
        <p:txBody>
          <a:bodyPr wrap="square" rtlCol="0">
            <a:spAutoFit/>
          </a:bodyPr>
          <a:lstStyle/>
          <a:p>
            <a:r>
              <a:rPr lang="en-US" dirty="0" smtClean="0"/>
              <a:t>Statue of Liberty</a:t>
            </a:r>
            <a:endParaRPr lang="en-US" dirty="0"/>
          </a:p>
        </p:txBody>
      </p:sp>
      <p:pic>
        <p:nvPicPr>
          <p:cNvPr id="5126" name="Picture 6" descr="Image result for empire state buil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7439" y="2771785"/>
            <a:ext cx="4020355" cy="2680237"/>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Image result for statue of liber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7176" y="285871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63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 Mount </a:t>
            </a:r>
            <a:r>
              <a:rPr lang="en-US" dirty="0" err="1" smtClean="0"/>
              <a:t>rushmore</a:t>
            </a:r>
            <a:endParaRPr lang="en-US" dirty="0"/>
          </a:p>
        </p:txBody>
      </p:sp>
      <p:pic>
        <p:nvPicPr>
          <p:cNvPr id="6146" name="Picture 2" descr="Image result for mount rushmore on 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355" y="1880681"/>
            <a:ext cx="3810000" cy="28003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ount rushm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04" y="2343956"/>
            <a:ext cx="6097889" cy="34300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78876" y="5765424"/>
            <a:ext cx="3000778" cy="646331"/>
          </a:xfrm>
          <a:prstGeom prst="rect">
            <a:avLst/>
          </a:prstGeom>
          <a:noFill/>
        </p:spPr>
        <p:txBody>
          <a:bodyPr wrap="square" rtlCol="0">
            <a:spAutoFit/>
          </a:bodyPr>
          <a:lstStyle/>
          <a:p>
            <a:r>
              <a:rPr lang="en-US" dirty="0" smtClean="0"/>
              <a:t>Mount Rushmore, Rapid City, South Dakota</a:t>
            </a:r>
            <a:endParaRPr lang="en-US" dirty="0"/>
          </a:p>
        </p:txBody>
      </p:sp>
    </p:spTree>
    <p:extLst>
      <p:ext uri="{BB962C8B-B14F-4D97-AF65-F5344CB8AC3E}">
        <p14:creationId xmlns:p14="http://schemas.microsoft.com/office/powerpoint/2010/main" val="185389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postcard</a:t>
            </a:r>
            <a:endParaRPr lang="en-US" dirty="0"/>
          </a:p>
        </p:txBody>
      </p:sp>
      <p:pic>
        <p:nvPicPr>
          <p:cNvPr id="8196" name="Picture 4" descr="Image result for post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991" y="1038810"/>
            <a:ext cx="8305845" cy="5647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50027" y="2368022"/>
            <a:ext cx="2446986" cy="3416320"/>
          </a:xfrm>
          <a:prstGeom prst="rect">
            <a:avLst/>
          </a:prstGeom>
          <a:noFill/>
        </p:spPr>
        <p:txBody>
          <a:bodyPr wrap="square" rtlCol="0">
            <a:spAutoFit/>
          </a:bodyPr>
          <a:lstStyle/>
          <a:p>
            <a:r>
              <a:rPr lang="en-US" dirty="0" smtClean="0"/>
              <a:t>Dear Peyton,</a:t>
            </a:r>
          </a:p>
          <a:p>
            <a:r>
              <a:rPr lang="en-US" dirty="0" smtClean="0"/>
              <a:t>I miss you but I am having a great time. I have visited Las Vegas, New York, and Mount Rushmore. I have seen so many cool things. I wish you were here with me. I’ll write you on my next journey!</a:t>
            </a:r>
          </a:p>
          <a:p>
            <a:endParaRPr lang="en-US" dirty="0"/>
          </a:p>
          <a:p>
            <a:r>
              <a:rPr lang="en-US" dirty="0" err="1" smtClean="0"/>
              <a:t>Jeny</a:t>
            </a:r>
            <a:endParaRPr lang="en-US" dirty="0"/>
          </a:p>
        </p:txBody>
      </p:sp>
    </p:spTree>
    <p:extLst>
      <p:ext uri="{BB962C8B-B14F-4D97-AF65-F5344CB8AC3E}">
        <p14:creationId xmlns:p14="http://schemas.microsoft.com/office/powerpoint/2010/main" val="1974148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2598</TotalTime>
  <Words>702</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Tw Cen MT</vt:lpstr>
      <vt:lpstr>Tw Cen MT Condensed</vt:lpstr>
      <vt:lpstr>Wingdings 3</vt:lpstr>
      <vt:lpstr>Integral</vt:lpstr>
      <vt:lpstr>Geography Scrapbook</vt:lpstr>
      <vt:lpstr>North America</vt:lpstr>
      <vt:lpstr>North America</vt:lpstr>
      <vt:lpstr>North america</vt:lpstr>
      <vt:lpstr>North America</vt:lpstr>
      <vt:lpstr>United states - Las vegas</vt:lpstr>
      <vt:lpstr>United States - New york</vt:lpstr>
      <vt:lpstr>United states - Mount rushmore</vt:lpstr>
      <vt:lpstr>postcard</vt:lpstr>
      <vt:lpstr>Latin america</vt:lpstr>
      <vt:lpstr>Problems in Latin america</vt:lpstr>
      <vt:lpstr>Chile - Iquique</vt:lpstr>
      <vt:lpstr>Chile - Calama</vt:lpstr>
      <vt:lpstr>Chile – andes mountains </vt:lpstr>
      <vt:lpstr>postcard</vt:lpstr>
      <vt:lpstr>Bolivia</vt:lpstr>
      <vt:lpstr>Bolivia</vt:lpstr>
      <vt:lpstr>Bolivia</vt:lpstr>
      <vt:lpstr>Problems in Boliva</vt:lpstr>
      <vt:lpstr>Boliva - sucre</vt:lpstr>
      <vt:lpstr>Boliva – lake titicaca</vt:lpstr>
      <vt:lpstr>postcard</vt:lpstr>
    </vt:vector>
  </TitlesOfParts>
  <Company>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Scrapbook</dc:title>
  <dc:creator>Erica Fast</dc:creator>
  <cp:lastModifiedBy>Jeny Johnson</cp:lastModifiedBy>
  <cp:revision>57</cp:revision>
  <dcterms:created xsi:type="dcterms:W3CDTF">2017-05-02T18:28:23Z</dcterms:created>
  <dcterms:modified xsi:type="dcterms:W3CDTF">2017-05-08T14:39:02Z</dcterms:modified>
</cp:coreProperties>
</file>