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5/9/2017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5/9/2017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14</a:t>
            </a:r>
          </a:p>
        </p:txBody>
      </p:sp>
      <p:sp>
        <p:nvSpPr>
          <p:cNvPr id="3" name="Subtitle 2"/>
          <p:cNvSpPr>
            <a:spLocks noGrp="1"/>
          </p:cNvSpPr>
          <p:nvPr>
            <p:ph type="subTitle" idx="1"/>
          </p:nvPr>
        </p:nvSpPr>
        <p:spPr/>
        <p:txBody>
          <a:bodyPr/>
          <a:lstStyle/>
          <a:p>
            <a:r>
              <a:rPr lang="en-US" dirty="0"/>
              <a:t>By Jeny </a:t>
            </a:r>
            <a:r>
              <a:rPr lang="en-US" dirty="0" err="1"/>
              <a:t>johnson</a:t>
            </a:r>
            <a:endParaRPr lang="en-US" dirty="0"/>
          </a:p>
        </p:txBody>
      </p:sp>
      <p:pic>
        <p:nvPicPr>
          <p:cNvPr id="4" name="Picture 3"/>
          <p:cNvPicPr>
            <a:picLocks noChangeAspect="1"/>
          </p:cNvPicPr>
          <p:nvPr/>
        </p:nvPicPr>
        <p:blipFill>
          <a:blip r:embed="rId2"/>
          <a:stretch>
            <a:fillRect/>
          </a:stretch>
        </p:blipFill>
        <p:spPr>
          <a:xfrm>
            <a:off x="10010775" y="4020014"/>
            <a:ext cx="2181225" cy="2095500"/>
          </a:xfrm>
          <a:prstGeom prst="rect">
            <a:avLst/>
          </a:prstGeom>
        </p:spPr>
      </p:pic>
    </p:spTree>
    <p:extLst>
      <p:ext uri="{BB962C8B-B14F-4D97-AF65-F5344CB8AC3E}">
        <p14:creationId xmlns:p14="http://schemas.microsoft.com/office/powerpoint/2010/main" val="3153896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theological agenda of today’s fundamentalists is very close to that of their forebears in the nineteenth century. </a:t>
            </a:r>
          </a:p>
          <a:p>
            <a:r>
              <a:rPr lang="en-US" dirty="0"/>
              <a:t>Fundamentalists believe in the literal truth of the Scriptures, or in taking the Bible at “Face Value.” </a:t>
            </a:r>
          </a:p>
          <a:p>
            <a:r>
              <a:rPr lang="en-US" dirty="0"/>
              <a:t>Fundamentalism involves being “born again” through acceptance of Jesus Christ as the Son of God who was sent to redeem mankind through his sacrifice. </a:t>
            </a:r>
          </a:p>
          <a:p>
            <a:endParaRPr lang="en-US" dirty="0"/>
          </a:p>
        </p:txBody>
      </p:sp>
    </p:spTree>
    <p:extLst>
      <p:ext uri="{BB962C8B-B14F-4D97-AF65-F5344CB8AC3E}">
        <p14:creationId xmlns:p14="http://schemas.microsoft.com/office/powerpoint/2010/main" val="258544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Religious organizations that share in much of the fundamentalist theology have some unique beliefs and practices of their own.</a:t>
            </a:r>
          </a:p>
          <a:p>
            <a:r>
              <a:rPr lang="en-US" dirty="0"/>
              <a:t>An example is neo-</a:t>
            </a:r>
            <a:r>
              <a:rPr lang="en-US" dirty="0" err="1"/>
              <a:t>Pentacostalism</a:t>
            </a:r>
            <a:r>
              <a:rPr lang="en-US" dirty="0"/>
              <a:t>– or the Charismatic movement, as it is sometimes called– which has occurred for the most part within traditional religious organizations. </a:t>
            </a:r>
          </a:p>
        </p:txBody>
      </p:sp>
      <p:pic>
        <p:nvPicPr>
          <p:cNvPr id="4" name="Picture 3"/>
          <p:cNvPicPr>
            <a:picLocks noChangeAspect="1"/>
          </p:cNvPicPr>
          <p:nvPr/>
        </p:nvPicPr>
        <p:blipFill>
          <a:blip r:embed="rId2"/>
          <a:stretch>
            <a:fillRect/>
          </a:stretch>
        </p:blipFill>
        <p:spPr>
          <a:xfrm>
            <a:off x="9270609" y="4015154"/>
            <a:ext cx="2651833" cy="2651833"/>
          </a:xfrm>
          <a:prstGeom prst="rect">
            <a:avLst/>
          </a:prstGeom>
        </p:spPr>
      </p:pic>
    </p:spTree>
    <p:extLst>
      <p:ext uri="{BB962C8B-B14F-4D97-AF65-F5344CB8AC3E}">
        <p14:creationId xmlns:p14="http://schemas.microsoft.com/office/powerpoint/2010/main" val="1562693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Religious affiliation is related to social class. There are marked differences in social class. </a:t>
            </a:r>
          </a:p>
          <a:p>
            <a:r>
              <a:rPr lang="en-US" dirty="0"/>
              <a:t>Generally speaking, Presbyterians, Episcopalians, and Jews are the top of the stratification structure. </a:t>
            </a:r>
          </a:p>
          <a:p>
            <a:r>
              <a:rPr lang="en-US" dirty="0"/>
              <a:t>Differences in religiosity exists between the upper and lower classes as well.</a:t>
            </a:r>
          </a:p>
          <a:p>
            <a:r>
              <a:rPr lang="en-US" dirty="0"/>
              <a:t>Upper class display their religiosity through church membership, church attendance, and observance of ritual.</a:t>
            </a:r>
          </a:p>
          <a:p>
            <a:r>
              <a:rPr lang="en-US" dirty="0"/>
              <a:t>Lower class more often pray privately and have emotional religious experiences.</a:t>
            </a:r>
          </a:p>
          <a:p>
            <a:endParaRPr lang="en-US" dirty="0"/>
          </a:p>
        </p:txBody>
      </p:sp>
      <p:pic>
        <p:nvPicPr>
          <p:cNvPr id="4" name="Picture 3"/>
          <p:cNvPicPr>
            <a:picLocks noChangeAspect="1"/>
          </p:cNvPicPr>
          <p:nvPr/>
        </p:nvPicPr>
        <p:blipFill>
          <a:blip r:embed="rId2"/>
          <a:stretch>
            <a:fillRect/>
          </a:stretch>
        </p:blipFill>
        <p:spPr>
          <a:xfrm>
            <a:off x="9514668" y="257101"/>
            <a:ext cx="1800225" cy="1476375"/>
          </a:xfrm>
          <a:prstGeom prst="rect">
            <a:avLst/>
          </a:prstGeom>
        </p:spPr>
      </p:pic>
    </p:spTree>
    <p:extLst>
      <p:ext uri="{BB962C8B-B14F-4D97-AF65-F5344CB8AC3E}">
        <p14:creationId xmlns:p14="http://schemas.microsoft.com/office/powerpoint/2010/main" val="3592811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Both science and religion examine humanity’s relationship to the world, but they examine it in very different ways. </a:t>
            </a:r>
          </a:p>
          <a:p>
            <a:r>
              <a:rPr lang="en-US" dirty="0"/>
              <a:t>Religion involves matters beyond human observation, while science is all about observation. </a:t>
            </a:r>
          </a:p>
          <a:p>
            <a:r>
              <a:rPr lang="en-US" dirty="0"/>
              <a:t>Many scientists are religious individuals, while many professional clergy appreciate and support the intellectual achievements of the field of science. </a:t>
            </a:r>
          </a:p>
          <a:p>
            <a:r>
              <a:rPr lang="en-US" dirty="0"/>
              <a:t>Sometimes they can appear to be in conflict.</a:t>
            </a:r>
          </a:p>
          <a:p>
            <a:r>
              <a:rPr lang="en-US" dirty="0"/>
              <a:t>Scientific fundamentalists do not believe that scientific theories such as the theory of evolution and the Big Bang theory pf creation should be presented in a public school as facts, while Bible-based explanations such as creationism are not even discussed.</a:t>
            </a:r>
          </a:p>
          <a:p>
            <a:r>
              <a:rPr lang="en-US" dirty="0"/>
              <a:t>Today, many people are questioning whether “pure science” can remain independent of cultural or social norms, as some </a:t>
            </a:r>
            <a:r>
              <a:rPr lang="en-US"/>
              <a:t>scientists believe.</a:t>
            </a:r>
            <a:endParaRPr lang="en-US" dirty="0"/>
          </a:p>
          <a:p>
            <a:endParaRPr lang="en-US" dirty="0"/>
          </a:p>
          <a:p>
            <a:endParaRPr lang="en-US" dirty="0"/>
          </a:p>
        </p:txBody>
      </p:sp>
    </p:spTree>
    <p:extLst>
      <p:ext uri="{BB962C8B-B14F-4D97-AF65-F5344CB8AC3E}">
        <p14:creationId xmlns:p14="http://schemas.microsoft.com/office/powerpoint/2010/main" val="158800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1:  Religion</a:t>
            </a: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v"/>
            </a:pPr>
            <a:r>
              <a:rPr lang="en-US" dirty="0"/>
              <a:t>A religion  is a unified system of beliefs and practices concerned with sacred things. </a:t>
            </a:r>
          </a:p>
          <a:p>
            <a:pPr>
              <a:buFont typeface="Wingdings" panose="05000000000000000000" pitchFamily="2" charset="2"/>
              <a:buChar char="v"/>
            </a:pPr>
            <a:r>
              <a:rPr lang="en-US" dirty="0"/>
              <a:t>Durkheim said that every society distinguishes between the sacred things and ideas that that are set apart and given a special meaning that </a:t>
            </a:r>
            <a:r>
              <a:rPr lang="en-US" dirty="0" err="1"/>
              <a:t>nonsacred</a:t>
            </a:r>
            <a:r>
              <a:rPr lang="en-US" dirty="0"/>
              <a:t> aspects of life. </a:t>
            </a:r>
          </a:p>
          <a:p>
            <a:pPr>
              <a:buFont typeface="Wingdings" panose="05000000000000000000" pitchFamily="2" charset="2"/>
              <a:buChar char="v"/>
            </a:pPr>
            <a:r>
              <a:rPr lang="en-US" dirty="0"/>
              <a:t>Profane in this context does not mean unholy. It simply means commonplace and not involving the supernatural.</a:t>
            </a:r>
          </a:p>
          <a:p>
            <a:pPr>
              <a:buFont typeface="Wingdings" panose="05000000000000000000" pitchFamily="2" charset="2"/>
              <a:buChar char="v"/>
            </a:pPr>
            <a:r>
              <a:rPr lang="en-US" dirty="0"/>
              <a:t>For example, Bolivian tin miners attach sacred meaning to figures of the devil and of the bulls. </a:t>
            </a:r>
          </a:p>
          <a:p>
            <a:pPr>
              <a:buFont typeface="Wingdings" panose="05000000000000000000" pitchFamily="2" charset="2"/>
              <a:buChar char="v"/>
            </a:pPr>
            <a:r>
              <a:rPr lang="en-US" dirty="0"/>
              <a:t>The sociological study of religion involves looking at a set of meanings attached to a world beyond human observation. </a:t>
            </a:r>
          </a:p>
          <a:p>
            <a:pPr>
              <a:buFont typeface="Wingdings" panose="05000000000000000000" pitchFamily="2" charset="2"/>
              <a:buChar char="v"/>
            </a:pPr>
            <a:r>
              <a:rPr lang="en-US" dirty="0"/>
              <a:t>Sociologists cannot study the unobservable. </a:t>
            </a:r>
          </a:p>
          <a:p>
            <a:pPr>
              <a:buFont typeface="Wingdings" panose="05000000000000000000" pitchFamily="2" charset="2"/>
              <a:buChar char="v"/>
            </a:pPr>
            <a:r>
              <a:rPr lang="en-US" dirty="0"/>
              <a:t>Sociologists keep their own faith personal while investigating the social dimensions of religion.</a:t>
            </a:r>
          </a:p>
        </p:txBody>
      </p:sp>
    </p:spTree>
    <p:extLst>
      <p:ext uri="{BB962C8B-B14F-4D97-AF65-F5344CB8AC3E}">
        <p14:creationId xmlns:p14="http://schemas.microsoft.com/office/powerpoint/2010/main" val="170070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2: theoretical perspective </a:t>
            </a:r>
          </a:p>
        </p:txBody>
      </p:sp>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v"/>
            </a:pPr>
            <a:r>
              <a:rPr lang="en-US" dirty="0"/>
              <a:t>Religion exists in some form in virtually all societies</a:t>
            </a:r>
          </a:p>
          <a:p>
            <a:pPr>
              <a:buFont typeface="Wingdings" panose="05000000000000000000" pitchFamily="2" charset="2"/>
              <a:buChar char="v"/>
            </a:pPr>
            <a:r>
              <a:rPr lang="en-US" dirty="0"/>
              <a:t>The earliest evidence of religion and religious customs and taboos has been traced as far back as 50,000 B.C. </a:t>
            </a:r>
          </a:p>
          <a:p>
            <a:pPr>
              <a:buFont typeface="Wingdings" panose="05000000000000000000" pitchFamily="2" charset="2"/>
              <a:buChar char="v"/>
            </a:pPr>
            <a:r>
              <a:rPr lang="en-US" dirty="0"/>
              <a:t>Emile Durkheim was the first sociologist to examine religion scientifically. </a:t>
            </a:r>
          </a:p>
          <a:p>
            <a:pPr>
              <a:buFont typeface="Wingdings" panose="05000000000000000000" pitchFamily="2" charset="2"/>
              <a:buChar char="v"/>
            </a:pPr>
            <a:r>
              <a:rPr lang="en-US" dirty="0"/>
              <a:t>Durkheim wrote the book </a:t>
            </a:r>
            <a:r>
              <a:rPr lang="en-US" i="1" dirty="0"/>
              <a:t>The Elementary Forms of Religious Life. </a:t>
            </a:r>
            <a:r>
              <a:rPr lang="en-US" dirty="0"/>
              <a:t>The essential function of religion, he believed, was to provide through sacred symbols a mirror for members of society to see themselves. </a:t>
            </a:r>
          </a:p>
          <a:p>
            <a:pPr>
              <a:buFont typeface="Wingdings" panose="05000000000000000000" pitchFamily="2" charset="2"/>
              <a:buChar char="v"/>
            </a:pPr>
            <a:r>
              <a:rPr lang="en-US" i="1" dirty="0"/>
              <a:t>Religion gives formal approval to existing social arrangements</a:t>
            </a:r>
            <a:r>
              <a:rPr lang="en-US" dirty="0"/>
              <a:t>. Religious doctrine and scripture legitimate the status quo.  A society’s religion explains why the society is– and should be– the way it is. </a:t>
            </a:r>
          </a:p>
          <a:p>
            <a:pPr>
              <a:buFont typeface="Wingdings" panose="05000000000000000000" pitchFamily="2" charset="2"/>
              <a:buChar char="v"/>
            </a:pPr>
            <a:r>
              <a:rPr lang="en-US" i="1" dirty="0"/>
              <a:t>Religion encourages a sense of unity</a:t>
            </a:r>
            <a:r>
              <a:rPr lang="en-US" dirty="0"/>
              <a:t>. Religion, according to Durkheim, is the glue that holds society together. Without religion, society would be chaotic. </a:t>
            </a:r>
          </a:p>
          <a:p>
            <a:pPr>
              <a:buFont typeface="Wingdings" panose="05000000000000000000" pitchFamily="2" charset="2"/>
              <a:buChar char="v"/>
            </a:pPr>
            <a:r>
              <a:rPr lang="en-US" i="1" dirty="0"/>
              <a:t>Religion provides a sense of understanding. </a:t>
            </a:r>
            <a:r>
              <a:rPr lang="en-US" dirty="0"/>
              <a:t>Religion not only explains the nature of social life and encourages social unity, it also provides individuals meaning beyond day-to-day life. </a:t>
            </a:r>
          </a:p>
          <a:p>
            <a:pPr>
              <a:buFont typeface="Wingdings" panose="05000000000000000000" pitchFamily="2" charset="2"/>
              <a:buChar char="v"/>
            </a:pPr>
            <a:r>
              <a:rPr lang="en-US" i="1" dirty="0"/>
              <a:t>Religion promotes a sense of belonging. </a:t>
            </a:r>
            <a:r>
              <a:rPr lang="en-US" dirty="0"/>
              <a:t>Religious organizations provide opportunities for people to share important ideas, ways of life, and ethnic or racial backgrounds.</a:t>
            </a:r>
          </a:p>
          <a:p>
            <a:pPr marL="0" indent="0">
              <a:buNone/>
            </a:pPr>
            <a:endParaRPr lang="en-US" i="1" dirty="0"/>
          </a:p>
        </p:txBody>
      </p:sp>
    </p:spTree>
    <p:extLst>
      <p:ext uri="{BB962C8B-B14F-4D97-AF65-F5344CB8AC3E}">
        <p14:creationId xmlns:p14="http://schemas.microsoft.com/office/powerpoint/2010/main" val="105440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1579" y="265044"/>
            <a:ext cx="9603275" cy="5201302"/>
          </a:xfrm>
        </p:spPr>
        <p:txBody>
          <a:bodyPr>
            <a:normAutofit fontScale="77500" lnSpcReduction="20000"/>
          </a:bodyPr>
          <a:lstStyle/>
          <a:p>
            <a:pPr>
              <a:buFont typeface="Wingdings" panose="05000000000000000000" pitchFamily="2" charset="2"/>
              <a:buChar char="v"/>
            </a:pPr>
            <a:r>
              <a:rPr lang="en-US" dirty="0"/>
              <a:t> Conflict Theory focuses on how religion works to either inhibit or encourage social media. Two early and important sociologists who looked at religion from these perspectives were Karl Marx and Max Weber.</a:t>
            </a:r>
          </a:p>
          <a:p>
            <a:pPr>
              <a:buFont typeface="Wingdings" panose="05000000000000000000" pitchFamily="2" charset="2"/>
              <a:buChar char="v"/>
            </a:pPr>
            <a:r>
              <a:rPr lang="en-US" dirty="0"/>
              <a:t>Marx believed that once people have created a unified system of sacred beliefs and practices, they act as if it were something beyond their control. </a:t>
            </a:r>
          </a:p>
          <a:p>
            <a:pPr>
              <a:buFont typeface="Wingdings" panose="05000000000000000000" pitchFamily="2" charset="2"/>
              <a:buChar char="v"/>
            </a:pPr>
            <a:r>
              <a:rPr lang="en-US" dirty="0"/>
              <a:t>Marx also believed that religion works against social change, Max Weber suggested that religion sometimes encourages social change. </a:t>
            </a:r>
          </a:p>
          <a:p>
            <a:pPr>
              <a:buFont typeface="Wingdings" panose="05000000000000000000" pitchFamily="2" charset="2"/>
              <a:buChar char="v"/>
            </a:pPr>
            <a:r>
              <a:rPr lang="en-US" dirty="0"/>
              <a:t>Spirit of capitalism: the obligation to reinvest money in business rather than to spend it.</a:t>
            </a:r>
          </a:p>
          <a:p>
            <a:pPr>
              <a:buFont typeface="Wingdings" panose="05000000000000000000" pitchFamily="2" charset="2"/>
              <a:buChar char="v"/>
            </a:pPr>
            <a:r>
              <a:rPr lang="en-US" dirty="0"/>
              <a:t>Protestant ethic: a set of values, norms, beliefs, and attitudes stressing hard work, thrift, and self-discipline. </a:t>
            </a:r>
          </a:p>
          <a:p>
            <a:pPr>
              <a:buFont typeface="Wingdings" panose="05000000000000000000" pitchFamily="2" charset="2"/>
              <a:buChar char="v"/>
            </a:pPr>
            <a:r>
              <a:rPr lang="en-US" dirty="0"/>
              <a:t>The protestant ethic is often associated with John Calvin. </a:t>
            </a:r>
          </a:p>
          <a:p>
            <a:pPr>
              <a:buFont typeface="Wingdings" panose="05000000000000000000" pitchFamily="2" charset="2"/>
              <a:buChar char="v"/>
            </a:pPr>
            <a:r>
              <a:rPr lang="en-US" dirty="0"/>
              <a:t>His followers were known as Calvinists. </a:t>
            </a:r>
          </a:p>
          <a:p>
            <a:pPr>
              <a:buFont typeface="Wingdings" panose="05000000000000000000" pitchFamily="2" charset="2"/>
              <a:buChar char="v"/>
            </a:pPr>
            <a:r>
              <a:rPr lang="en-US" dirty="0"/>
              <a:t>Calvin says that God identifies his chosen by rewarding them in this world. </a:t>
            </a:r>
          </a:p>
          <a:p>
            <a:pPr>
              <a:buFont typeface="Wingdings" panose="05000000000000000000" pitchFamily="2" charset="2"/>
              <a:buChar char="v"/>
            </a:pPr>
            <a:r>
              <a:rPr lang="en-US" dirty="0"/>
              <a:t>Consumption beyond necessity was considered sinful; those who engaged in self-pleasure were agents of the devil. </a:t>
            </a:r>
          </a:p>
          <a:p>
            <a:pPr>
              <a:buFont typeface="Wingdings" panose="05000000000000000000" pitchFamily="2" charset="2"/>
              <a:buChar char="v"/>
            </a:pPr>
            <a:r>
              <a:rPr lang="en-US" dirty="0"/>
              <a:t>Calvinists believed there was an underlying purpose of life: glorification of God on earth through one’s material rewards were actually God’s, and the purpose of life was to glorify God, profits should be multiplied rather than used in the pursuit of personal pleasures.</a:t>
            </a:r>
          </a:p>
          <a:p>
            <a:pPr marL="0" indent="0">
              <a:buNone/>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3980940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3: religious organizations and religiosity </a:t>
            </a:r>
          </a:p>
        </p:txBody>
      </p:sp>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v"/>
            </a:pPr>
            <a:r>
              <a:rPr lang="en-US" dirty="0"/>
              <a:t>To sociologists, a church is a life-encompassing religious organization to which all members of a society belong. </a:t>
            </a:r>
          </a:p>
          <a:p>
            <a:pPr>
              <a:buFont typeface="Wingdings" panose="05000000000000000000" pitchFamily="2" charset="2"/>
              <a:buChar char="v"/>
            </a:pPr>
            <a:r>
              <a:rPr lang="en-US" dirty="0"/>
              <a:t>This type of religious organization exists when religion and the state are closely intertwined. </a:t>
            </a:r>
          </a:p>
          <a:p>
            <a:pPr>
              <a:buFont typeface="Wingdings" panose="05000000000000000000" pitchFamily="2" charset="2"/>
              <a:buChar char="v"/>
            </a:pPr>
            <a:r>
              <a:rPr lang="en-US" dirty="0"/>
              <a:t>A denomination is one of several religious organizations that most members of a society accept as legitimate. </a:t>
            </a:r>
          </a:p>
          <a:p>
            <a:pPr>
              <a:buFont typeface="Wingdings" panose="05000000000000000000" pitchFamily="2" charset="2"/>
              <a:buChar char="v"/>
            </a:pPr>
            <a:r>
              <a:rPr lang="en-US" dirty="0"/>
              <a:t>A sect is a religious organization formed when members of an existing religious organization break away in an attempt to reform the “parent” group. </a:t>
            </a:r>
          </a:p>
          <a:p>
            <a:pPr>
              <a:buFont typeface="Wingdings" panose="05000000000000000000" pitchFamily="2" charset="2"/>
              <a:buChar char="v"/>
            </a:pPr>
            <a:r>
              <a:rPr lang="en-US" dirty="0"/>
              <a:t>A cult is a religious organization whose characteristics are not drawn from existing religious traditions within a society. </a:t>
            </a:r>
          </a:p>
          <a:p>
            <a:pPr>
              <a:buFont typeface="Wingdings" panose="05000000000000000000" pitchFamily="2" charset="2"/>
              <a:buChar char="v"/>
            </a:pPr>
            <a:r>
              <a:rPr lang="en-US" dirty="0"/>
              <a:t>Charles Glock and Rodney Stark focus on religiosity.</a:t>
            </a:r>
          </a:p>
          <a:p>
            <a:pPr>
              <a:buFont typeface="Wingdings" panose="05000000000000000000" pitchFamily="2" charset="2"/>
              <a:buChar char="v"/>
            </a:pPr>
            <a:r>
              <a:rPr lang="en-US" dirty="0"/>
              <a:t>Religiosity is the ways in which people express their religious interests and convictions, as in belief, ritual, an intellectual dimensioning , experience, and consequences. </a:t>
            </a:r>
          </a:p>
          <a:p>
            <a:pPr>
              <a:buFont typeface="Wingdings" panose="05000000000000000000" pitchFamily="2" charset="2"/>
              <a:buChar char="v"/>
            </a:pPr>
            <a:r>
              <a:rPr lang="en-US" dirty="0"/>
              <a:t>Belief refers to what a person considers to be true.</a:t>
            </a:r>
          </a:p>
          <a:p>
            <a:pPr>
              <a:buFont typeface="Wingdings" panose="05000000000000000000" pitchFamily="2" charset="2"/>
              <a:buChar char="v"/>
            </a:pPr>
            <a:r>
              <a:rPr lang="en-US" dirty="0"/>
              <a:t>A ritual is a religious practice that the members of a religion are expected to perform. </a:t>
            </a:r>
          </a:p>
          <a:p>
            <a:pPr>
              <a:buFont typeface="Wingdings" panose="05000000000000000000" pitchFamily="2" charset="2"/>
              <a:buChar char="v"/>
            </a:pPr>
            <a:r>
              <a:rPr lang="en-US" dirty="0"/>
              <a:t>The intellectual dimension of religiosity may involve knowledge of holy or sacred scripture or an interest in such religious aspects of human existence as evil, suffering, and death.</a:t>
            </a:r>
          </a:p>
          <a:p>
            <a:pPr marL="0" indent="0">
              <a:buNone/>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930886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1579" y="1855304"/>
            <a:ext cx="9603275" cy="3611042"/>
          </a:xfrm>
        </p:spPr>
        <p:txBody>
          <a:bodyPr/>
          <a:lstStyle/>
          <a:p>
            <a:pPr>
              <a:buFont typeface="Wingdings" panose="05000000000000000000" pitchFamily="2" charset="2"/>
              <a:buChar char="v"/>
            </a:pPr>
            <a:r>
              <a:rPr lang="en-US" dirty="0"/>
              <a:t> Experience encompasses certain feelings attached to religious expression.</a:t>
            </a:r>
          </a:p>
          <a:p>
            <a:pPr>
              <a:buFont typeface="Wingdings" panose="05000000000000000000" pitchFamily="2" charset="2"/>
              <a:buChar char="v"/>
            </a:pPr>
            <a:r>
              <a:rPr lang="en-US" dirty="0"/>
              <a:t>Consequences are the decisions and commitments people make as a result of religious beliefs, rituals, knowledge, or experiences. Consequences may be social, such as opposing or supporting capital punishment, or personal, as when practicing sexual abstinences before marriage or telling the truth regardless of the cost. </a:t>
            </a:r>
          </a:p>
        </p:txBody>
      </p:sp>
      <p:pic>
        <p:nvPicPr>
          <p:cNvPr id="4" name="Picture 3"/>
          <p:cNvPicPr>
            <a:picLocks noChangeAspect="1"/>
          </p:cNvPicPr>
          <p:nvPr/>
        </p:nvPicPr>
        <p:blipFill>
          <a:blip r:embed="rId2"/>
          <a:stretch>
            <a:fillRect/>
          </a:stretch>
        </p:blipFill>
        <p:spPr>
          <a:xfrm>
            <a:off x="9845733" y="3875502"/>
            <a:ext cx="2418242" cy="2982498"/>
          </a:xfrm>
          <a:prstGeom prst="rect">
            <a:avLst/>
          </a:prstGeom>
        </p:spPr>
      </p:pic>
    </p:spTree>
    <p:extLst>
      <p:ext uri="{BB962C8B-B14F-4D97-AF65-F5344CB8AC3E}">
        <p14:creationId xmlns:p14="http://schemas.microsoft.com/office/powerpoint/2010/main" val="161747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4: Religion in the united states</a:t>
            </a:r>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v"/>
            </a:pPr>
            <a:r>
              <a:rPr lang="en-US" dirty="0"/>
              <a:t>The search for religious freedom was only one of many reasons Puritan colonists came to America– but it was an important one.</a:t>
            </a:r>
          </a:p>
          <a:p>
            <a:pPr>
              <a:buFont typeface="Wingdings" panose="05000000000000000000" pitchFamily="2" charset="2"/>
              <a:buChar char="v"/>
            </a:pPr>
            <a:r>
              <a:rPr lang="en-US" dirty="0"/>
              <a:t> Religion has always been of great importance in American life; but historically, it has played a more active part in some periods than in others. </a:t>
            </a:r>
          </a:p>
          <a:p>
            <a:pPr>
              <a:buFont typeface="Wingdings" panose="05000000000000000000" pitchFamily="2" charset="2"/>
              <a:buChar char="v"/>
            </a:pPr>
            <a:r>
              <a:rPr lang="en-US" dirty="0"/>
              <a:t>Countering the growth of religion in the U.S. history is secularization.</a:t>
            </a:r>
          </a:p>
          <a:p>
            <a:pPr>
              <a:buFont typeface="Wingdings" panose="05000000000000000000" pitchFamily="2" charset="2"/>
              <a:buChar char="v"/>
            </a:pPr>
            <a:r>
              <a:rPr lang="en-US" dirty="0"/>
              <a:t>Secularization is a process though which the sacred loses influence over society. </a:t>
            </a:r>
          </a:p>
          <a:p>
            <a:pPr>
              <a:buFont typeface="Wingdings" panose="05000000000000000000" pitchFamily="2" charset="2"/>
              <a:buChar char="v"/>
            </a:pPr>
            <a:r>
              <a:rPr lang="en-US" dirty="0"/>
              <a:t>Evidence is mixed with concerning the relative importance of religion in the United States today.</a:t>
            </a:r>
          </a:p>
          <a:p>
            <a:pPr>
              <a:buFont typeface="Wingdings" panose="05000000000000000000" pitchFamily="2" charset="2"/>
              <a:buChar char="v"/>
            </a:pPr>
            <a:r>
              <a:rPr lang="en-US" dirty="0"/>
              <a:t>The importance of religion is very important. Americans are claiming that religion is very important in their lives fell from 75% in 1952 to 57% in 2001. </a:t>
            </a:r>
          </a:p>
          <a:p>
            <a:pPr marL="0" indent="0">
              <a:buNone/>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94642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Although there are over three hundred denominations and sects in the United States, in the 1990’s they were mainly:</a:t>
            </a:r>
          </a:p>
          <a:p>
            <a:r>
              <a:rPr lang="en-US" dirty="0"/>
              <a:t>58% Protestant</a:t>
            </a:r>
          </a:p>
          <a:p>
            <a:r>
              <a:rPr lang="en-US" dirty="0"/>
              <a:t>20% Baptist</a:t>
            </a:r>
          </a:p>
          <a:p>
            <a:r>
              <a:rPr lang="en-US" dirty="0"/>
              <a:t>10% Methodist</a:t>
            </a:r>
          </a:p>
          <a:p>
            <a:r>
              <a:rPr lang="en-US" dirty="0"/>
              <a:t>6% Lutheran</a:t>
            </a:r>
          </a:p>
          <a:p>
            <a:r>
              <a:rPr lang="en-US" dirty="0"/>
              <a:t>4% Presbyterian</a:t>
            </a:r>
          </a:p>
          <a:p>
            <a:r>
              <a:rPr lang="en-US" dirty="0"/>
              <a:t>4% Episcopalian</a:t>
            </a:r>
          </a:p>
        </p:txBody>
      </p:sp>
      <p:pic>
        <p:nvPicPr>
          <p:cNvPr id="4" name="Picture 3"/>
          <p:cNvPicPr>
            <a:picLocks noChangeAspect="1"/>
          </p:cNvPicPr>
          <p:nvPr/>
        </p:nvPicPr>
        <p:blipFill>
          <a:blip r:embed="rId2"/>
          <a:stretch>
            <a:fillRect/>
          </a:stretch>
        </p:blipFill>
        <p:spPr>
          <a:xfrm>
            <a:off x="7993746" y="3387456"/>
            <a:ext cx="3450111" cy="2295892"/>
          </a:xfrm>
          <a:prstGeom prst="rect">
            <a:avLst/>
          </a:prstGeom>
        </p:spPr>
      </p:pic>
    </p:spTree>
    <p:extLst>
      <p:ext uri="{BB962C8B-B14F-4D97-AF65-F5344CB8AC3E}">
        <p14:creationId xmlns:p14="http://schemas.microsoft.com/office/powerpoint/2010/main" val="52101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Any careful observer of religion in the United States over the last 20 years or so will note the rise of religious </a:t>
            </a:r>
            <a:r>
              <a:rPr lang="en-US" i="1" dirty="0"/>
              <a:t>fundamentalism </a:t>
            </a:r>
            <a:r>
              <a:rPr lang="en-US" dirty="0"/>
              <a:t>in the country, especially among Protestant denominations. </a:t>
            </a:r>
          </a:p>
          <a:p>
            <a:r>
              <a:rPr lang="en-US" dirty="0"/>
              <a:t>Fundamentalism is the resistance of secularization and the rigid adherence to traditional religious beliefs, rituals, and doctrines. </a:t>
            </a:r>
          </a:p>
          <a:p>
            <a:r>
              <a:rPr lang="en-US" dirty="0"/>
              <a:t>Most fundamentalists are politically conservative, given that the roots of contemporary religious fundamentalism are in the later part of the nineteenth century.</a:t>
            </a:r>
          </a:p>
          <a:p>
            <a:r>
              <a:rPr lang="en-US" dirty="0"/>
              <a:t>Since the late 1960’s, many of the largest American Protestant dominations– Methodist, Lutherans, Presbyterians, and Episcopalians– have either been declining in membership or fighting to hold their own. </a:t>
            </a:r>
          </a:p>
        </p:txBody>
      </p:sp>
    </p:spTree>
    <p:extLst>
      <p:ext uri="{BB962C8B-B14F-4D97-AF65-F5344CB8AC3E}">
        <p14:creationId xmlns:p14="http://schemas.microsoft.com/office/powerpoint/2010/main" val="67351260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348</TotalTime>
  <Words>1427</Words>
  <Application>Microsoft Office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Gill Sans MT</vt:lpstr>
      <vt:lpstr>Wingdings</vt:lpstr>
      <vt:lpstr>Gallery</vt:lpstr>
      <vt:lpstr>Chapter 14</vt:lpstr>
      <vt:lpstr>Section 1:  Religion</vt:lpstr>
      <vt:lpstr>Section 2: theoretical perspective </vt:lpstr>
      <vt:lpstr>PowerPoint Presentation</vt:lpstr>
      <vt:lpstr>Section 3: religious organizations and religiosity </vt:lpstr>
      <vt:lpstr>PowerPoint Presentation</vt:lpstr>
      <vt:lpstr>Section 4: Religion in the united states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dc:title>
  <dc:creator>Austin Green</dc:creator>
  <cp:lastModifiedBy>Austin Green</cp:lastModifiedBy>
  <cp:revision>21</cp:revision>
  <dcterms:created xsi:type="dcterms:W3CDTF">2017-05-08T23:33:32Z</dcterms:created>
  <dcterms:modified xsi:type="dcterms:W3CDTF">2017-05-09T17:47:44Z</dcterms:modified>
</cp:coreProperties>
</file>